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webextensions/webextension1.xml" ContentType="application/vnd.ms-office.webextension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4630400" cy="8229600"/>
  <p:notesSz cx="8229600" cy="14630400"/>
  <p:embeddedFontLst>
    <p:embeddedFont>
      <p:font typeface="Century" panose="02040604050505020304" pitchFamily="18" charset="0"/>
      <p:regular r:id="rId16"/>
    </p:embeddedFont>
    <p:embeddedFont>
      <p:font typeface="Overpass" panose="020B0604020202020204" charset="0"/>
      <p:regular r:id="rId17"/>
    </p:embeddedFont>
    <p:embeddedFont>
      <p:font typeface="PT Sans" panose="020B0503020203020204" pitchFamily="34" charset="0"/>
      <p:regular r:id="rId18"/>
      <p:bold r:id="rId19"/>
      <p:italic r:id="rId20"/>
      <p:boldItalic r:id="rId21"/>
    </p:embeddedFont>
    <p:embeddedFont>
      <p:font typeface="Syne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384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96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34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3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356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6386" y="3293080"/>
            <a:ext cx="8279964" cy="1333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350"/>
              </a:lnSpc>
            </a:pPr>
            <a:r>
              <a:rPr lang="en-US" sz="67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Business Insights 360</a:t>
            </a:r>
            <a:endParaRPr lang="en-US" sz="6700" dirty="0"/>
          </a:p>
        </p:txBody>
      </p:sp>
      <p:sp>
        <p:nvSpPr>
          <p:cNvPr id="6" name="Text 3"/>
          <p:cNvSpPr/>
          <p:nvPr/>
        </p:nvSpPr>
        <p:spPr>
          <a:xfrm>
            <a:off x="6486406" y="6639758"/>
            <a:ext cx="12299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AV</a:t>
            </a:r>
            <a:endParaRPr lang="en-US" sz="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7F1E79-BD59-5796-A3AB-DCA2E313433D}"/>
              </a:ext>
            </a:extLst>
          </p:cNvPr>
          <p:cNvSpPr/>
          <p:nvPr/>
        </p:nvSpPr>
        <p:spPr>
          <a:xfrm>
            <a:off x="12560968" y="7531768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4A51A-693D-22C8-9DDF-66CE7BEEE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1656" y="97861"/>
            <a:ext cx="630426" cy="6169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775852-BDED-70C2-16C9-6F6DEC924E6B}"/>
              </a:ext>
            </a:extLst>
          </p:cNvPr>
          <p:cNvSpPr txBox="1"/>
          <p:nvPr/>
        </p:nvSpPr>
        <p:spPr>
          <a:xfrm>
            <a:off x="12416589" y="622385"/>
            <a:ext cx="20128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AA0E32-6CD0-30CB-AFF4-183B7FBB5B84}"/>
              </a:ext>
            </a:extLst>
          </p:cNvPr>
          <p:cNvSpPr txBox="1"/>
          <p:nvPr/>
        </p:nvSpPr>
        <p:spPr>
          <a:xfrm>
            <a:off x="13311404" y="314673"/>
            <a:ext cx="1139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entury" panose="02040604050505020304" pitchFamily="18" charset="0"/>
              </a:rPr>
              <a:t>TLIQ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08F1A0-2731-BADC-16F2-42169D995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30179" cy="816835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1C2646A2-434F-50DF-5FEB-814F4D55AE84}"/>
              </a:ext>
            </a:extLst>
          </p:cNvPr>
          <p:cNvSpPr/>
          <p:nvPr/>
        </p:nvSpPr>
        <p:spPr>
          <a:xfrm>
            <a:off x="12754855" y="6785396"/>
            <a:ext cx="2252143" cy="8542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350"/>
              </a:lnSpc>
            </a:pPr>
            <a:r>
              <a:rPr lang="en-US" sz="20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CREATED BY</a:t>
            </a:r>
            <a:endParaRPr lang="en-US" sz="2000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262DD98B-EE61-79CB-246B-BE7B9B7D592E}"/>
              </a:ext>
            </a:extLst>
          </p:cNvPr>
          <p:cNvSpPr/>
          <p:nvPr/>
        </p:nvSpPr>
        <p:spPr>
          <a:xfrm>
            <a:off x="12315252" y="7212517"/>
            <a:ext cx="2560864" cy="1057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350"/>
              </a:lnSpc>
            </a:pPr>
            <a:r>
              <a:rPr lang="en-US" sz="24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V.ARUN KUMAR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/>
      <p:bldP spid="10" grpId="0"/>
      <p:bldP spid="4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6279" y="25822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Supply Chain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-3326963" y="6783000"/>
            <a:ext cx="16525605" cy="1022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8"/>
            <a:endParaRPr lang="en-US" sz="1900" b="1" dirty="0">
              <a:solidFill>
                <a:srgbClr val="3B4E4E"/>
              </a:solidFill>
              <a:latin typeface="Overpass" pitchFamily="34" charset="0"/>
            </a:endParaRP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3B4E4E"/>
                </a:solidFill>
                <a:latin typeface="Overpass" pitchFamily="34" charset="0"/>
              </a:rPr>
              <a:t> Amazon 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</a:rPr>
              <a:t>has the highest forecast accuracy among the Customers, with a forecast accuracy % of 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</a:rPr>
              <a:t>31.40%.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8C237E-BD14-E0D4-C534-0829EEBCCB24}"/>
              </a:ext>
            </a:extLst>
          </p:cNvPr>
          <p:cNvSpPr/>
          <p:nvPr/>
        </p:nvSpPr>
        <p:spPr>
          <a:xfrm>
            <a:off x="1256096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99B6EE-E871-CFEE-CA10-CE43631BD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2" y="1029747"/>
            <a:ext cx="6258798" cy="5334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150D60-32E7-B482-C99A-BE5A8F290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748" y="2451762"/>
            <a:ext cx="7325747" cy="3000794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83813645-8942-2B95-65B1-EB2E3C7BFB17}"/>
              </a:ext>
            </a:extLst>
          </p:cNvPr>
          <p:cNvSpPr/>
          <p:nvPr/>
        </p:nvSpPr>
        <p:spPr>
          <a:xfrm>
            <a:off x="-3326963" y="7294126"/>
            <a:ext cx="1605637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8"/>
            <a:endParaRPr lang="en-US" sz="1900" b="1" dirty="0">
              <a:solidFill>
                <a:srgbClr val="3B4E4E"/>
              </a:solidFill>
              <a:latin typeface="Overpass" pitchFamily="34" charset="0"/>
            </a:endParaRP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3B4E4E"/>
                </a:solidFill>
                <a:latin typeface="Overpass" pitchFamily="34" charset="0"/>
              </a:rPr>
              <a:t>Networking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</a:rPr>
              <a:t> have the highest forecast accuracy among the product segments, with a forecast accuracy of 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</a:rPr>
              <a:t>39.23%.</a:t>
            </a:r>
          </a:p>
          <a:p>
            <a:pPr marL="0" indent="0">
              <a:lnSpc>
                <a:spcPts val="3100"/>
              </a:lnSpc>
              <a:buNone/>
            </a:pPr>
            <a:endParaRPr lang="en-US" sz="1900" dirty="0">
              <a:solidFill>
                <a:srgbClr val="3B4E4E"/>
              </a:solidFill>
              <a:latin typeface="Overpass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907" y="17990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Executive View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5492828" y="990279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A9D6D42-B23B-BE9C-052C-A5B87D269B9F}"/>
              </a:ext>
            </a:extLst>
          </p:cNvPr>
          <p:cNvSpPr/>
          <p:nvPr/>
        </p:nvSpPr>
        <p:spPr>
          <a:xfrm>
            <a:off x="843729" y="5237582"/>
            <a:ext cx="2574727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Overpass" pitchFamily="34" charset="0"/>
              </a:rPr>
              <a:t>Positive Growth</a:t>
            </a: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F224ECB8-31B7-C30B-7B94-5D4EC08A3996}"/>
              </a:ext>
            </a:extLst>
          </p:cNvPr>
          <p:cNvSpPr/>
          <p:nvPr/>
        </p:nvSpPr>
        <p:spPr>
          <a:xfrm>
            <a:off x="777878" y="5607869"/>
            <a:ext cx="2927033" cy="1750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900" dirty="0">
                <a:solidFill>
                  <a:srgbClr val="3B4E4E"/>
                </a:solidFill>
                <a:latin typeface="Overpass" pitchFamily="34" charset="0"/>
              </a:rPr>
              <a:t>Overall, 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</a:rPr>
              <a:t>AtliQ Hardware 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</a:rPr>
              <a:t>is demonstrating positive growth, indicating strong market performance and potential for continued success</a:t>
            </a: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7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BE0BA56-F768-3330-A4E7-1AD174EB498F}"/>
              </a:ext>
            </a:extLst>
          </p:cNvPr>
          <p:cNvSpPr/>
          <p:nvPr/>
        </p:nvSpPr>
        <p:spPr>
          <a:xfrm>
            <a:off x="4223980" y="5249942"/>
            <a:ext cx="2574727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900" b="1" dirty="0">
                <a:solidFill>
                  <a:srgbClr val="3B4E4E"/>
                </a:solidFill>
                <a:latin typeface="Overpass" pitchFamily="34" charset="0"/>
              </a:rPr>
              <a:t>Strong Revenue</a:t>
            </a: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C487F504-D058-B223-4842-E404478DB98C}"/>
              </a:ext>
            </a:extLst>
          </p:cNvPr>
          <p:cNvSpPr/>
          <p:nvPr/>
        </p:nvSpPr>
        <p:spPr>
          <a:xfrm>
            <a:off x="4047826" y="5607869"/>
            <a:ext cx="2927033" cy="1400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900" dirty="0">
                <a:solidFill>
                  <a:srgbClr val="3B4E4E"/>
                </a:solidFill>
                <a:latin typeface="Overpass" pitchFamily="34" charset="0"/>
              </a:rPr>
              <a:t>The company is generating significant revenue, highlighting a solid financial foundation and market appeal</a:t>
            </a: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70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25EA1B74-0196-4560-C5B4-04BF8E1AE7E9}"/>
              </a:ext>
            </a:extLst>
          </p:cNvPr>
          <p:cNvSpPr/>
          <p:nvPr/>
        </p:nvSpPr>
        <p:spPr>
          <a:xfrm>
            <a:off x="7479268" y="5249942"/>
            <a:ext cx="2574727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Overpass" pitchFamily="34" charset="0"/>
              </a:rPr>
              <a:t>Product Optimization</a:t>
            </a: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1CA64C20-5FE5-9791-9F33-587D35DA5BF3}"/>
              </a:ext>
            </a:extLst>
          </p:cNvPr>
          <p:cNvSpPr/>
          <p:nvPr/>
        </p:nvSpPr>
        <p:spPr>
          <a:xfrm>
            <a:off x="7391191" y="5674411"/>
            <a:ext cx="2927033" cy="1286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900" dirty="0">
                <a:solidFill>
                  <a:srgbClr val="3B4E4E"/>
                </a:solidFill>
                <a:latin typeface="Overpass" pitchFamily="34" charset="0"/>
              </a:rPr>
              <a:t>Focusing on product optimization and targeted marketing efforts can further enhance sales and profitability</a:t>
            </a: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700" dirty="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D0C48B18-D157-0430-ADAB-B3D2743E4C3F}"/>
              </a:ext>
            </a:extLst>
          </p:cNvPr>
          <p:cNvSpPr/>
          <p:nvPr/>
        </p:nvSpPr>
        <p:spPr>
          <a:xfrm>
            <a:off x="10734556" y="5249942"/>
            <a:ext cx="2775466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900" b="1" dirty="0">
                <a:solidFill>
                  <a:srgbClr val="3B4E4E"/>
                </a:solidFill>
                <a:latin typeface="Overpass" pitchFamily="34" charset="0"/>
              </a:rPr>
              <a:t>International Expansion</a:t>
            </a:r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433FF9FC-51FA-5DD0-7815-D75E7B904A57}"/>
              </a:ext>
            </a:extLst>
          </p:cNvPr>
          <p:cNvSpPr/>
          <p:nvPr/>
        </p:nvSpPr>
        <p:spPr>
          <a:xfrm>
            <a:off x="10734556" y="5674411"/>
            <a:ext cx="2927033" cy="1750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900" dirty="0">
                <a:solidFill>
                  <a:srgbClr val="3B4E4E"/>
                </a:solidFill>
                <a:latin typeface="Overpass" pitchFamily="34" charset="0"/>
              </a:rPr>
              <a:t>Exploring new international markets, especially in regions like APAC, can drive growth and expand the company's global reach.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DF6A33-AFB9-10C6-0FC2-ACF8ED789C52}"/>
              </a:ext>
            </a:extLst>
          </p:cNvPr>
          <p:cNvSpPr/>
          <p:nvPr/>
        </p:nvSpPr>
        <p:spPr>
          <a:xfrm>
            <a:off x="1256096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6681E9-E2CB-845A-16CC-C7442A527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116" y="1389096"/>
            <a:ext cx="8153557" cy="2876080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9448D2AC-CF8F-67AE-C614-9DA324E6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29" y="4504086"/>
            <a:ext cx="506849" cy="506849"/>
          </a:xfrm>
          <a:prstGeom prst="rect">
            <a:avLst/>
          </a:prstGeom>
        </p:spPr>
      </p:pic>
      <p:pic>
        <p:nvPicPr>
          <p:cNvPr id="24" name="Image 2" descr="preencoded.png">
            <a:extLst>
              <a:ext uri="{FF2B5EF4-FFF2-40B4-BE49-F238E27FC236}">
                <a16:creationId xmlns:a16="http://schemas.microsoft.com/office/drawing/2014/main" id="{64DBF1DE-A073-9F7A-BF8D-E0A374BE0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486" y="4580516"/>
            <a:ext cx="506849" cy="506849"/>
          </a:xfrm>
          <a:prstGeom prst="rect">
            <a:avLst/>
          </a:prstGeom>
        </p:spPr>
      </p:pic>
      <p:pic>
        <p:nvPicPr>
          <p:cNvPr id="25" name="Image 3" descr="preencoded.png">
            <a:extLst>
              <a:ext uri="{FF2B5EF4-FFF2-40B4-BE49-F238E27FC236}">
                <a16:creationId xmlns:a16="http://schemas.microsoft.com/office/drawing/2014/main" id="{F42567FA-3C1F-1991-86F3-CBA9FB155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268" y="4580516"/>
            <a:ext cx="506849" cy="506849"/>
          </a:xfrm>
          <a:prstGeom prst="rect">
            <a:avLst/>
          </a:prstGeom>
        </p:spPr>
      </p:pic>
      <p:pic>
        <p:nvPicPr>
          <p:cNvPr id="26" name="Image 4" descr="preencoded.png">
            <a:extLst>
              <a:ext uri="{FF2B5EF4-FFF2-40B4-BE49-F238E27FC236}">
                <a16:creationId xmlns:a16="http://schemas.microsoft.com/office/drawing/2014/main" id="{7DC45598-2851-18D7-D945-E6B95F4967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3050" y="4574875"/>
            <a:ext cx="506849" cy="506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907" y="33628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DASBOARD </a:t>
            </a:r>
            <a:endParaRPr lang="en-US" sz="48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E879C5-C51F-711A-CEA4-E7CB41B03BF2}"/>
              </a:ext>
            </a:extLst>
          </p:cNvPr>
          <p:cNvSpPr/>
          <p:nvPr/>
        </p:nvSpPr>
        <p:spPr>
          <a:xfrm>
            <a:off x="1256096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E85F2F4E-7F0E-478F-FAC6-7E3F6A6BE9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2375839"/>
                  </p:ext>
                </p:extLst>
              </p:nvPr>
            </p:nvGraphicFramePr>
            <p:xfrm>
              <a:off x="1347538" y="1400175"/>
              <a:ext cx="11730788" cy="62278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E85F2F4E-7F0E-478F-FAC6-7E3F6A6BE9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7538" y="1400175"/>
                <a:ext cx="11730788" cy="62278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207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6507" y="134693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endParaRPr lang="en-US" sz="485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24ADF12-CF92-4444-A52E-0D44B89DB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FDE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696" y="982372"/>
            <a:ext cx="7826541" cy="68381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069762-0F7D-56BA-D11F-F194BA0C14E8}"/>
              </a:ext>
            </a:extLst>
          </p:cNvPr>
          <p:cNvSpPr/>
          <p:nvPr/>
        </p:nvSpPr>
        <p:spPr>
          <a:xfrm>
            <a:off x="1256096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2D71A-9033-A7F1-8FCE-F6D7CB13D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00" y="88516"/>
            <a:ext cx="526456" cy="515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53E9AC-4072-6D1B-94B0-DFD9067CCE54}"/>
              </a:ext>
            </a:extLst>
          </p:cNvPr>
          <p:cNvSpPr txBox="1"/>
          <p:nvPr/>
        </p:nvSpPr>
        <p:spPr>
          <a:xfrm>
            <a:off x="144901" y="613040"/>
            <a:ext cx="1888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A30CE-9D9B-8915-D27F-BFADFAAE5FFC}"/>
              </a:ext>
            </a:extLst>
          </p:cNvPr>
          <p:cNvSpPr txBox="1"/>
          <p:nvPr/>
        </p:nvSpPr>
        <p:spPr>
          <a:xfrm>
            <a:off x="690278" y="305328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TLIQ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BF3986-651F-AEE6-DFB5-A11043A15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3565" y="0"/>
            <a:ext cx="816835" cy="81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6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5708" y="60568"/>
            <a:ext cx="5543550" cy="692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Agenda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338809" y="1581636"/>
            <a:ext cx="45719" cy="6471381"/>
          </a:xfrm>
          <a:prstGeom prst="roundRect">
            <a:avLst>
              <a:gd name="adj" fmla="val 305550"/>
            </a:avLst>
          </a:prstGeom>
          <a:solidFill>
            <a:srgbClr val="C3D4CC"/>
          </a:solidFill>
          <a:ln/>
        </p:spPr>
      </p:sp>
      <p:sp>
        <p:nvSpPr>
          <p:cNvPr id="4" name="Shape 2"/>
          <p:cNvSpPr/>
          <p:nvPr/>
        </p:nvSpPr>
        <p:spPr>
          <a:xfrm>
            <a:off x="6399166" y="2890726"/>
            <a:ext cx="776049" cy="30480"/>
          </a:xfrm>
          <a:prstGeom prst="roundRect">
            <a:avLst>
              <a:gd name="adj" fmla="val 305550"/>
            </a:avLst>
          </a:prstGeom>
          <a:solidFill>
            <a:srgbClr val="C3D4CC"/>
          </a:solidFill>
          <a:ln/>
        </p:spPr>
      </p:sp>
      <p:sp>
        <p:nvSpPr>
          <p:cNvPr id="5" name="Shape 3"/>
          <p:cNvSpPr/>
          <p:nvPr/>
        </p:nvSpPr>
        <p:spPr>
          <a:xfrm>
            <a:off x="7119852" y="2671770"/>
            <a:ext cx="498872" cy="498872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319639" y="2758156"/>
            <a:ext cx="129778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B4E4E"/>
                </a:solidFill>
                <a:latin typeface="Syne" pitchFamily="34" charset="0"/>
              </a:rPr>
              <a:t>2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3295326" y="2717490"/>
            <a:ext cx="3000851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Problem Statement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79919" y="3205931"/>
            <a:ext cx="5319593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Understand the business challenges faced by </a:t>
            </a:r>
            <a:r>
              <a:rPr lang="en-US" sz="1700" b="1" dirty="0" err="1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AtliQ</a:t>
            </a:r>
            <a:r>
              <a:rPr lang="en-US" sz="17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Hardware’s(Imaginary Company) </a:t>
            </a:r>
            <a:r>
              <a:rPr lang="en-US" sz="17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and the need for data analytics.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104612" y="3955035"/>
            <a:ext cx="498872" cy="498872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55345" y="4057637"/>
            <a:ext cx="207526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B4E4E"/>
                </a:solidFill>
                <a:latin typeface="Syne" pitchFamily="34" charset="0"/>
              </a:rPr>
              <a:t>3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8388311" y="4014527"/>
            <a:ext cx="277177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Project Overview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8330179" y="4424440"/>
            <a:ext cx="5319593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Define the project's objectives, scope, and key data sets to be analyzed.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119852" y="5241461"/>
            <a:ext cx="498872" cy="498872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68674" y="5329491"/>
            <a:ext cx="213241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B4E4E"/>
                </a:solidFill>
                <a:latin typeface="Syne" pitchFamily="34" charset="0"/>
              </a:rPr>
              <a:t>4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2974867" y="5348141"/>
            <a:ext cx="324492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Peter Pandey's Notes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1030672" y="5751450"/>
            <a:ext cx="5319593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Gain insights into the </a:t>
            </a:r>
            <a:r>
              <a:rPr lang="en-US" sz="17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junior data analyst </a:t>
            </a:r>
            <a:r>
              <a:rPr lang="en-US" sz="17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observations and preliminary findings.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119852" y="6881949"/>
            <a:ext cx="498872" cy="498872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51059" y="6980353"/>
            <a:ext cx="236458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B4E4E"/>
                </a:solidFill>
                <a:latin typeface="Syne" pitchFamily="34" charset="0"/>
              </a:rPr>
              <a:t>5</a:t>
            </a:r>
            <a:endParaRPr lang="en-US" sz="2600" dirty="0"/>
          </a:p>
        </p:txBody>
      </p:sp>
      <p:sp>
        <p:nvSpPr>
          <p:cNvPr id="22" name="Text 20"/>
          <p:cNvSpPr/>
          <p:nvPr/>
        </p:nvSpPr>
        <p:spPr>
          <a:xfrm>
            <a:off x="8557249" y="6975399"/>
            <a:ext cx="335851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Dashboard Showcase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531707" y="7313014"/>
            <a:ext cx="5319593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Explore interactive dashboards that visually represent key metrics and insights.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7255345" y="6579886"/>
            <a:ext cx="227886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2600" dirty="0"/>
          </a:p>
        </p:txBody>
      </p:sp>
      <p:sp>
        <p:nvSpPr>
          <p:cNvPr id="28" name="Text 26"/>
          <p:cNvSpPr/>
          <p:nvPr/>
        </p:nvSpPr>
        <p:spPr>
          <a:xfrm>
            <a:off x="830137" y="6948504"/>
            <a:ext cx="5319593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41E2EC-0889-94E6-95DD-FA7FB002B1AA}"/>
              </a:ext>
            </a:extLst>
          </p:cNvPr>
          <p:cNvSpPr/>
          <p:nvPr/>
        </p:nvSpPr>
        <p:spPr>
          <a:xfrm>
            <a:off x="1256096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CFEF36-4C24-12BD-0822-C52DC381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0" y="88516"/>
            <a:ext cx="526456" cy="5151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D7EF784-4E7F-94E9-FDFD-E51DA5011E1B}"/>
              </a:ext>
            </a:extLst>
          </p:cNvPr>
          <p:cNvSpPr txBox="1"/>
          <p:nvPr/>
        </p:nvSpPr>
        <p:spPr>
          <a:xfrm>
            <a:off x="144900" y="613040"/>
            <a:ext cx="1852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F29BB6-5BE2-A6DB-CA2A-1DDF98A1B1F5}"/>
              </a:ext>
            </a:extLst>
          </p:cNvPr>
          <p:cNvSpPr txBox="1"/>
          <p:nvPr/>
        </p:nvSpPr>
        <p:spPr>
          <a:xfrm>
            <a:off x="690278" y="305328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TLIQ</a:t>
            </a:r>
          </a:p>
        </p:txBody>
      </p:sp>
      <p:sp>
        <p:nvSpPr>
          <p:cNvPr id="35" name="Shape 17">
            <a:extLst>
              <a:ext uri="{FF2B5EF4-FFF2-40B4-BE49-F238E27FC236}">
                <a16:creationId xmlns:a16="http://schemas.microsoft.com/office/drawing/2014/main" id="{62A72FA1-8C6C-53CF-0685-6C89D2017960}"/>
              </a:ext>
            </a:extLst>
          </p:cNvPr>
          <p:cNvSpPr/>
          <p:nvPr/>
        </p:nvSpPr>
        <p:spPr>
          <a:xfrm>
            <a:off x="7668373" y="7100905"/>
            <a:ext cx="776049" cy="30480"/>
          </a:xfrm>
          <a:prstGeom prst="roundRect">
            <a:avLst>
              <a:gd name="adj" fmla="val 305550"/>
            </a:avLst>
          </a:prstGeom>
          <a:solidFill>
            <a:srgbClr val="C3D4CC"/>
          </a:solidFill>
          <a:ln/>
        </p:spPr>
      </p:sp>
      <p:sp>
        <p:nvSpPr>
          <p:cNvPr id="36" name="Shape 12">
            <a:extLst>
              <a:ext uri="{FF2B5EF4-FFF2-40B4-BE49-F238E27FC236}">
                <a16:creationId xmlns:a16="http://schemas.microsoft.com/office/drawing/2014/main" id="{AC3A7421-41F5-4758-5192-04E168318F86}"/>
              </a:ext>
            </a:extLst>
          </p:cNvPr>
          <p:cNvSpPr/>
          <p:nvPr/>
        </p:nvSpPr>
        <p:spPr>
          <a:xfrm>
            <a:off x="6299512" y="5490897"/>
            <a:ext cx="776049" cy="30480"/>
          </a:xfrm>
          <a:prstGeom prst="roundRect">
            <a:avLst>
              <a:gd name="adj" fmla="val 305550"/>
            </a:avLst>
          </a:prstGeom>
          <a:solidFill>
            <a:srgbClr val="C3D4CC"/>
          </a:solidFill>
          <a:ln/>
        </p:spPr>
      </p:sp>
      <p:sp>
        <p:nvSpPr>
          <p:cNvPr id="37" name="Shape 7">
            <a:extLst>
              <a:ext uri="{FF2B5EF4-FFF2-40B4-BE49-F238E27FC236}">
                <a16:creationId xmlns:a16="http://schemas.microsoft.com/office/drawing/2014/main" id="{D2FC55F8-A6C1-382E-E29F-DB02CA2EE5FE}"/>
              </a:ext>
            </a:extLst>
          </p:cNvPr>
          <p:cNvSpPr/>
          <p:nvPr/>
        </p:nvSpPr>
        <p:spPr>
          <a:xfrm>
            <a:off x="7588244" y="4172523"/>
            <a:ext cx="776049" cy="30480"/>
          </a:xfrm>
          <a:prstGeom prst="roundRect">
            <a:avLst>
              <a:gd name="adj" fmla="val 305550"/>
            </a:avLst>
          </a:prstGeom>
          <a:solidFill>
            <a:srgbClr val="C3D4CC"/>
          </a:solidFill>
          <a:ln/>
        </p:spPr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1A98DBC4-5CAD-E18A-10F2-2D7435D91861}"/>
              </a:ext>
            </a:extLst>
          </p:cNvPr>
          <p:cNvSpPr/>
          <p:nvPr/>
        </p:nvSpPr>
        <p:spPr>
          <a:xfrm>
            <a:off x="7120155" y="1165870"/>
            <a:ext cx="498872" cy="498872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4BA0C08A-557F-FE09-C6D0-E1E645254315}"/>
              </a:ext>
            </a:extLst>
          </p:cNvPr>
          <p:cNvSpPr/>
          <p:nvPr/>
        </p:nvSpPr>
        <p:spPr>
          <a:xfrm>
            <a:off x="7289390" y="1248975"/>
            <a:ext cx="129778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00" dirty="0"/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85E791F9-2424-5DC5-BF35-0266C8187324}"/>
              </a:ext>
            </a:extLst>
          </p:cNvPr>
          <p:cNvSpPr/>
          <p:nvPr/>
        </p:nvSpPr>
        <p:spPr>
          <a:xfrm>
            <a:off x="8181472" y="1274622"/>
            <a:ext cx="2273969" cy="390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Company Details</a:t>
            </a:r>
            <a:endParaRPr lang="en-US" sz="2150" dirty="0"/>
          </a:p>
        </p:txBody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7444BDE3-A99E-254D-7E32-08236B960961}"/>
              </a:ext>
            </a:extLst>
          </p:cNvPr>
          <p:cNvSpPr/>
          <p:nvPr/>
        </p:nvSpPr>
        <p:spPr>
          <a:xfrm flipV="1">
            <a:off x="7618724" y="1415304"/>
            <a:ext cx="714394" cy="45719"/>
          </a:xfrm>
          <a:prstGeom prst="roundRect">
            <a:avLst>
              <a:gd name="adj" fmla="val 305550"/>
            </a:avLst>
          </a:prstGeom>
          <a:solidFill>
            <a:srgbClr val="C3D4CC"/>
          </a:solidFill>
          <a:ln/>
        </p:spPr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C2A3A785-FE95-5E88-A715-36F7A595D970}"/>
              </a:ext>
            </a:extLst>
          </p:cNvPr>
          <p:cNvSpPr/>
          <p:nvPr/>
        </p:nvSpPr>
        <p:spPr>
          <a:xfrm>
            <a:off x="8373072" y="1700927"/>
            <a:ext cx="5319593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About </a:t>
            </a:r>
            <a:r>
              <a:rPr lang="en-US" sz="1700" b="1" dirty="0" err="1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AtliQ</a:t>
            </a:r>
            <a:r>
              <a:rPr lang="en-US" sz="17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en-US" sz="1700" b="1" dirty="0" err="1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Hardwares</a:t>
            </a:r>
            <a:r>
              <a:rPr lang="en-US" sz="17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en-US" sz="17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Company Details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6" grpId="0" animBg="1"/>
      <p:bldP spid="28" grpId="0" animBg="1"/>
      <p:bldP spid="31" grpId="0"/>
      <p:bldP spid="32" grpId="0"/>
      <p:bldP spid="24" grpId="0" animBg="1"/>
      <p:bldP spid="25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2890" y="797706"/>
            <a:ext cx="5543550" cy="692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3939"/>
                </a:solidFill>
                <a:latin typeface="Syne" pitchFamily="34" charset="0"/>
              </a:rPr>
              <a:t>COMPANY DETAILS</a:t>
            </a:r>
            <a:endParaRPr lang="en-US" sz="43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41E2EC-0889-94E6-95DD-FA7FB002B1AA}"/>
              </a:ext>
            </a:extLst>
          </p:cNvPr>
          <p:cNvSpPr/>
          <p:nvPr/>
        </p:nvSpPr>
        <p:spPr>
          <a:xfrm>
            <a:off x="1256096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CFEF36-4C24-12BD-0822-C52DC381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0" y="88516"/>
            <a:ext cx="526456" cy="5151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D7EF784-4E7F-94E9-FDFD-E51DA5011E1B}"/>
              </a:ext>
            </a:extLst>
          </p:cNvPr>
          <p:cNvSpPr txBox="1"/>
          <p:nvPr/>
        </p:nvSpPr>
        <p:spPr>
          <a:xfrm>
            <a:off x="144900" y="613040"/>
            <a:ext cx="1852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F29BB6-5BE2-A6DB-CA2A-1DDF98A1B1F5}"/>
              </a:ext>
            </a:extLst>
          </p:cNvPr>
          <p:cNvSpPr txBox="1"/>
          <p:nvPr/>
        </p:nvSpPr>
        <p:spPr>
          <a:xfrm>
            <a:off x="690278" y="305328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TLIQ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7D8AF9-DB97-B7F4-E792-A5196B06E85A}"/>
              </a:ext>
            </a:extLst>
          </p:cNvPr>
          <p:cNvSpPr txBox="1"/>
          <p:nvPr/>
        </p:nvSpPr>
        <p:spPr>
          <a:xfrm>
            <a:off x="1521773" y="3116787"/>
            <a:ext cx="20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FISCAL YEAR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5301CD-BF80-F905-3D79-A45148A94BC7}"/>
              </a:ext>
            </a:extLst>
          </p:cNvPr>
          <p:cNvSpPr txBox="1"/>
          <p:nvPr/>
        </p:nvSpPr>
        <p:spPr>
          <a:xfrm>
            <a:off x="535835" y="4996381"/>
            <a:ext cx="4082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SEPTEMBER(2020)-AUGUST(2021)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692156-F419-5212-0499-99A3242500AB}"/>
              </a:ext>
            </a:extLst>
          </p:cNvPr>
          <p:cNvSpPr txBox="1"/>
          <p:nvPr/>
        </p:nvSpPr>
        <p:spPr>
          <a:xfrm>
            <a:off x="1569770" y="4757412"/>
            <a:ext cx="204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FY_2021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FAF00E-AFA1-97D0-4DFD-F97AD8E5E428}"/>
              </a:ext>
            </a:extLst>
          </p:cNvPr>
          <p:cNvSpPr txBox="1"/>
          <p:nvPr/>
        </p:nvSpPr>
        <p:spPr>
          <a:xfrm>
            <a:off x="551098" y="5989934"/>
            <a:ext cx="4082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SEPTEMBER(2021)-AUGUST(2022)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B67CA9-EAD9-F3E7-7D7A-E12A926C8247}"/>
              </a:ext>
            </a:extLst>
          </p:cNvPr>
          <p:cNvSpPr txBox="1"/>
          <p:nvPr/>
        </p:nvSpPr>
        <p:spPr>
          <a:xfrm>
            <a:off x="1569770" y="5750965"/>
            <a:ext cx="204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FY_2022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5E0233-D820-5324-A8D5-EABDEB8C00AF}"/>
              </a:ext>
            </a:extLst>
          </p:cNvPr>
          <p:cNvSpPr/>
          <p:nvPr/>
        </p:nvSpPr>
        <p:spPr>
          <a:xfrm>
            <a:off x="1028348" y="4813923"/>
            <a:ext cx="3128211" cy="65499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4B8C2B-D1D5-7669-7BF7-2E0BB9C6BDAD}"/>
              </a:ext>
            </a:extLst>
          </p:cNvPr>
          <p:cNvSpPr/>
          <p:nvPr/>
        </p:nvSpPr>
        <p:spPr>
          <a:xfrm>
            <a:off x="977769" y="5823575"/>
            <a:ext cx="3128211" cy="65499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F3B9E0-9794-78B9-87E7-6CD0DD368B22}"/>
              </a:ext>
            </a:extLst>
          </p:cNvPr>
          <p:cNvSpPr txBox="1"/>
          <p:nvPr/>
        </p:nvSpPr>
        <p:spPr>
          <a:xfrm>
            <a:off x="1506400" y="1618633"/>
            <a:ext cx="11538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AtliQ</a:t>
            </a:r>
            <a:r>
              <a:rPr lang="en-US" sz="2400" dirty="0"/>
              <a:t> </a:t>
            </a:r>
            <a:r>
              <a:rPr lang="en-US" sz="2400" dirty="0" err="1"/>
              <a:t>Harwares</a:t>
            </a:r>
            <a:r>
              <a:rPr lang="en-US" sz="2400" dirty="0"/>
              <a:t>(Imaginary Company) Is a Computer Hardware and Accessories Manufacture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AB1E6C9-A1FE-6140-25CE-2890E40C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530" y="3814907"/>
            <a:ext cx="2181529" cy="236253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9140A05-AB02-0ACD-8ED1-6B3A509CB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653" y="3819823"/>
            <a:ext cx="2314898" cy="39439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C8820C-8935-E118-F4EE-B72873D30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3048" y="3757877"/>
            <a:ext cx="2762636" cy="3391373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7AAFE1F-5E18-707E-4511-BACB58754D17}"/>
              </a:ext>
            </a:extLst>
          </p:cNvPr>
          <p:cNvCxnSpPr/>
          <p:nvPr/>
        </p:nvCxnSpPr>
        <p:spPr>
          <a:xfrm>
            <a:off x="4740442" y="3334980"/>
            <a:ext cx="0" cy="369146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BE16A6F-BF3F-DC29-49EA-D6D95BE07D2B}"/>
              </a:ext>
            </a:extLst>
          </p:cNvPr>
          <p:cNvSpPr txBox="1"/>
          <p:nvPr/>
        </p:nvSpPr>
        <p:spPr>
          <a:xfrm>
            <a:off x="9080797" y="3168229"/>
            <a:ext cx="3053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ATLIQ’S PRODUCTS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7EE5CF-555E-D52E-AAE5-03890E05B7BC}"/>
              </a:ext>
            </a:extLst>
          </p:cNvPr>
          <p:cNvSpPr txBox="1"/>
          <p:nvPr/>
        </p:nvSpPr>
        <p:spPr>
          <a:xfrm>
            <a:off x="1473913" y="3799919"/>
            <a:ext cx="204536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FY_2020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AAFB8B-F0C9-0A09-3EB5-DEBA4C2FFEBF}"/>
              </a:ext>
            </a:extLst>
          </p:cNvPr>
          <p:cNvSpPr/>
          <p:nvPr/>
        </p:nvSpPr>
        <p:spPr>
          <a:xfrm>
            <a:off x="750956" y="2375413"/>
            <a:ext cx="3128211" cy="654999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D3AE6-D111-AF5C-9F08-6668A119828F}"/>
              </a:ext>
            </a:extLst>
          </p:cNvPr>
          <p:cNvSpPr txBox="1"/>
          <p:nvPr/>
        </p:nvSpPr>
        <p:spPr>
          <a:xfrm>
            <a:off x="487728" y="4030752"/>
            <a:ext cx="40827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SEPTEMBER(2019)-AUGUST(2020)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832885-6358-14CA-D2A0-C0F6305ADB9A}"/>
              </a:ext>
            </a:extLst>
          </p:cNvPr>
          <p:cNvSpPr/>
          <p:nvPr/>
        </p:nvSpPr>
        <p:spPr>
          <a:xfrm>
            <a:off x="973191" y="3813583"/>
            <a:ext cx="3128211" cy="65499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/>
      <p:bldP spid="32" grpId="0"/>
      <p:bldP spid="27" grpId="0"/>
      <p:bldP spid="28" grpId="0"/>
      <p:bldP spid="33" grpId="0"/>
      <p:bldP spid="34" grpId="0"/>
      <p:bldP spid="35" grpId="0"/>
      <p:bldP spid="36" grpId="0" animBg="1"/>
      <p:bldP spid="37" grpId="0" animBg="1"/>
      <p:bldP spid="38" grpId="0"/>
      <p:bldP spid="51" grpId="0"/>
      <p:bldP spid="3" grpId="0" animBg="1"/>
      <p:bldP spid="4" grpId="0" animBg="1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719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3743" y="549279"/>
            <a:ext cx="5007412" cy="578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Problem Statement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33743" y="1385781"/>
            <a:ext cx="7849314" cy="1672947"/>
          </a:xfrm>
          <a:prstGeom prst="roundRect">
            <a:avLst>
              <a:gd name="adj" fmla="val 464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26267" y="1597267"/>
            <a:ext cx="231207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Business Growth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326267" y="1997198"/>
            <a:ext cx="7464266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AtliQ Hardware</a:t>
            </a:r>
            <a:r>
              <a:rPr lang="en-US" sz="14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, a consumer goods electronics company, is experiencing rapid growth but relies on excel files for data analytics, which is hindering effective insights and leading to potential losses.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33743" y="3262594"/>
            <a:ext cx="7849314" cy="1376958"/>
          </a:xfrm>
          <a:prstGeom prst="roundRect">
            <a:avLst>
              <a:gd name="adj" fmla="val 564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26267" y="3455118"/>
            <a:ext cx="231207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Challenges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326267" y="3855049"/>
            <a:ext cx="7464266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Excel files are inefficient </a:t>
            </a:r>
            <a:r>
              <a:rPr lang="en-US" sz="14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for generating insights and managing large datasets, especially in a global company like AtliQ.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33743" y="4824456"/>
            <a:ext cx="7849314" cy="1376958"/>
          </a:xfrm>
          <a:prstGeom prst="roundRect">
            <a:avLst>
              <a:gd name="adj" fmla="val 564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26267" y="5016980"/>
            <a:ext cx="241232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Latin America Loss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326267" y="5416911"/>
            <a:ext cx="7464266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company experienced a significant loss in the Latin American market, highlighting the need for improved data analysis to understand regional trends.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33743" y="6386317"/>
            <a:ext cx="7849314" cy="1631263"/>
          </a:xfrm>
          <a:prstGeom prst="roundRect">
            <a:avLst>
              <a:gd name="adj" fmla="val 564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26267" y="6578842"/>
            <a:ext cx="3355658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Analyst Role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326267" y="6859285"/>
            <a:ext cx="7464266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50" dirty="0">
                <a:solidFill>
                  <a:srgbClr val="3B4E4E"/>
                </a:solidFill>
                <a:latin typeface="Overpass" pitchFamily="34" charset="0"/>
              </a:rPr>
              <a:t>As a Data Analyst I will take on the role of </a:t>
            </a:r>
            <a:r>
              <a:rPr lang="en-US" sz="1450" b="1" dirty="0">
                <a:solidFill>
                  <a:srgbClr val="3B4E4E"/>
                </a:solidFill>
                <a:latin typeface="Overpass" pitchFamily="34" charset="0"/>
              </a:rPr>
              <a:t>Junior Data Analyst Peter Pandey </a:t>
            </a:r>
            <a:r>
              <a:rPr lang="en-US" sz="1450" dirty="0">
                <a:solidFill>
                  <a:srgbClr val="3B4E4E"/>
                </a:solidFill>
                <a:latin typeface="Overpass" pitchFamily="34" charset="0"/>
              </a:rPr>
              <a:t>to examine data to uncover significate insights and explore themes.</a:t>
            </a:r>
            <a:r>
              <a:rPr lang="en-US" sz="1450" b="1" dirty="0">
                <a:solidFill>
                  <a:srgbClr val="3B4E4E"/>
                </a:solidFill>
                <a:latin typeface="Overpass" pitchFamily="34" charset="0"/>
              </a:rPr>
              <a:t>my Senior Data Analyst Tony Sharma </a:t>
            </a:r>
            <a:r>
              <a:rPr lang="en-US" sz="1450" dirty="0">
                <a:solidFill>
                  <a:srgbClr val="3B4E4E"/>
                </a:solidFill>
                <a:latin typeface="Overpass" pitchFamily="34" charset="0"/>
              </a:rPr>
              <a:t>,I will use various analytical tools to concise presentation for </a:t>
            </a:r>
            <a:r>
              <a:rPr lang="en-US" sz="1450" b="1" dirty="0">
                <a:solidFill>
                  <a:srgbClr val="3B4E4E"/>
                </a:solidFill>
                <a:latin typeface="Overpass" pitchFamily="34" charset="0"/>
              </a:rPr>
              <a:t>Product Owner Nick Puri, </a:t>
            </a:r>
            <a:r>
              <a:rPr lang="en-US" sz="1450" dirty="0">
                <a:solidFill>
                  <a:srgbClr val="3B4E4E"/>
                </a:solidFill>
                <a:latin typeface="Overpass" pitchFamily="34" charset="0"/>
              </a:rPr>
              <a:t>who values strong storytelling</a:t>
            </a:r>
          </a:p>
          <a:p>
            <a:pPr marL="0" indent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EBCEFB-F03E-1DE4-D1B0-1FF87D28FB1E}"/>
              </a:ext>
            </a:extLst>
          </p:cNvPr>
          <p:cNvSpPr/>
          <p:nvPr/>
        </p:nvSpPr>
        <p:spPr>
          <a:xfrm>
            <a:off x="12560968" y="7794056"/>
            <a:ext cx="2069432" cy="470776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EC791B-70C6-551B-B30F-B23E8D30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00" y="200125"/>
            <a:ext cx="526456" cy="5151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1AF3DD-FB7F-E59E-85C4-E6B4884CB434}"/>
              </a:ext>
            </a:extLst>
          </p:cNvPr>
          <p:cNvSpPr txBox="1"/>
          <p:nvPr/>
        </p:nvSpPr>
        <p:spPr>
          <a:xfrm>
            <a:off x="144900" y="690119"/>
            <a:ext cx="1828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59DE5A-97E9-D5FB-F7D7-3B7CF40F6696}"/>
              </a:ext>
            </a:extLst>
          </p:cNvPr>
          <p:cNvSpPr txBox="1"/>
          <p:nvPr/>
        </p:nvSpPr>
        <p:spPr>
          <a:xfrm>
            <a:off x="690278" y="345972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TLIQ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2583" y="890626"/>
            <a:ext cx="5268158" cy="658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Project Overview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7473" y="1791057"/>
            <a:ext cx="474107" cy="474107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12852" y="1869996"/>
            <a:ext cx="123349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22202" y="1791057"/>
            <a:ext cx="263402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Objective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22202" y="2246590"/>
            <a:ext cx="6984325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Conduct a comprehensive analysis of </a:t>
            </a:r>
            <a:r>
              <a:rPr lang="en-US" sz="165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AtliQ Hardware's </a:t>
            </a:r>
            <a:r>
              <a:rPr lang="en-US" sz="16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to identify key insights and improve business performance.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37473" y="3368635"/>
            <a:ext cx="474107" cy="474107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5824" y="3447574"/>
            <a:ext cx="197287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22202" y="3368635"/>
            <a:ext cx="263402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Focus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422202" y="3824168"/>
            <a:ext cx="6984325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Analyze the data sets </a:t>
            </a:r>
            <a:r>
              <a:rPr lang="en-US" sz="165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of fact_forecast_monthly, fact_sales_monthly, post_invoice_deduction, and pre_invoice_deduction</a:t>
            </a:r>
            <a:r>
              <a:rPr lang="en-US" sz="16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7473" y="4946213"/>
            <a:ext cx="474107" cy="474107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3204" y="5025152"/>
            <a:ext cx="202644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22202" y="4946213"/>
            <a:ext cx="263402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Sets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22202" y="5401747"/>
            <a:ext cx="6984325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Include detailed information about </a:t>
            </a:r>
            <a:r>
              <a:rPr lang="en-US" sz="165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customer, market, product, freight cost, manufacturing cost, and gross price.</a:t>
            </a:r>
            <a:endParaRPr lang="en-US" sz="1650" b="1" dirty="0"/>
          </a:p>
        </p:txBody>
      </p:sp>
      <p:sp>
        <p:nvSpPr>
          <p:cNvPr id="16" name="Shape 13"/>
          <p:cNvSpPr/>
          <p:nvPr/>
        </p:nvSpPr>
        <p:spPr>
          <a:xfrm>
            <a:off x="737473" y="6523792"/>
            <a:ext cx="474107" cy="474107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62132" y="6602730"/>
            <a:ext cx="224671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22202" y="6523792"/>
            <a:ext cx="263402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Corrections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422202" y="6979325"/>
            <a:ext cx="6984325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Remove leading and trailing spaces, correct spelling errors, and eliminate duplicate data/names.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D49B09-5FAD-1027-3F01-3026BE1654D3}"/>
              </a:ext>
            </a:extLst>
          </p:cNvPr>
          <p:cNvSpPr/>
          <p:nvPr/>
        </p:nvSpPr>
        <p:spPr>
          <a:xfrm>
            <a:off x="1256096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31865144-9970-84BA-F7ED-C6D59B255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C49B66-D548-218D-16A6-4A86D64E8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00" y="88516"/>
            <a:ext cx="526456" cy="5151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09C94B-CBB2-1EFD-1CA9-F200C51741A5}"/>
              </a:ext>
            </a:extLst>
          </p:cNvPr>
          <p:cNvSpPr txBox="1"/>
          <p:nvPr/>
        </p:nvSpPr>
        <p:spPr>
          <a:xfrm>
            <a:off x="144900" y="613040"/>
            <a:ext cx="1792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7256E2-62A8-5588-C3A4-13F2AC6C6B90}"/>
              </a:ext>
            </a:extLst>
          </p:cNvPr>
          <p:cNvSpPr txBox="1"/>
          <p:nvPr/>
        </p:nvSpPr>
        <p:spPr>
          <a:xfrm>
            <a:off x="690278" y="305328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TLIQ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73220" y="2525197"/>
            <a:ext cx="722899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Peter Pandey's Notes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273220" y="379596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Peter Pandey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, the junior data analyst, has begun his analysis of AtliQ's data, diligently investigating key metrics and potential insights. 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</a:rPr>
              <a:t>Peter is collaborating with 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</a:rPr>
              <a:t>Tony Sharma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</a:rPr>
              <a:t>, his Senior Data Analyst, to present concise and compelling findings to 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</a:rPr>
              <a:t>Nick Puri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</a:rPr>
              <a:t>, the Product Owner.</a:t>
            </a: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02DB7093-A9E3-FCC4-4A0C-786AE6688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9AB5FF-7112-6699-283A-C23916F631F4}"/>
              </a:ext>
            </a:extLst>
          </p:cNvPr>
          <p:cNvSpPr/>
          <p:nvPr/>
        </p:nvSpPr>
        <p:spPr>
          <a:xfrm>
            <a:off x="1256096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864037" y="4421743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FFE89C-F098-D5A7-374B-21BBEE1685EF}"/>
              </a:ext>
            </a:extLst>
          </p:cNvPr>
          <p:cNvSpPr/>
          <p:nvPr/>
        </p:nvSpPr>
        <p:spPr>
          <a:xfrm>
            <a:off x="1256096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7D6D6439-310C-4C09-93B3-EDFF377AFB1D}"/>
              </a:ext>
            </a:extLst>
          </p:cNvPr>
          <p:cNvSpPr/>
          <p:nvPr/>
        </p:nvSpPr>
        <p:spPr>
          <a:xfrm>
            <a:off x="834271" y="365977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Economy View</a:t>
            </a:r>
            <a:endParaRPr lang="en-US" sz="485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5E2DFE80-CFB9-37BC-9CD3-16D739596ECE}"/>
              </a:ext>
            </a:extLst>
          </p:cNvPr>
          <p:cNvSpPr/>
          <p:nvPr/>
        </p:nvSpPr>
        <p:spPr>
          <a:xfrm>
            <a:off x="1095875" y="1682040"/>
            <a:ext cx="313705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Net Sales Increase</a:t>
            </a:r>
            <a:endParaRPr lang="en-US" sz="24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4164EEF2-5C2B-B703-0430-53D14C168776}"/>
              </a:ext>
            </a:extLst>
          </p:cNvPr>
          <p:cNvSpPr/>
          <p:nvPr/>
        </p:nvSpPr>
        <p:spPr>
          <a:xfrm>
            <a:off x="1095875" y="2246567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Compared to last year 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(2021), 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net sales have significantly increased by </a:t>
            </a: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9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2912M, 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indicating 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robust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overall business performance.</a:t>
            </a:r>
            <a:endParaRPr lang="en-US" sz="19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7C774F2A-4533-4D75-9C4B-6BD1D6D4EA4D}"/>
              </a:ext>
            </a:extLst>
          </p:cNvPr>
          <p:cNvSpPr/>
          <p:nvPr/>
        </p:nvSpPr>
        <p:spPr>
          <a:xfrm>
            <a:off x="1095875" y="3672753"/>
            <a:ext cx="455199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APAC Region Performance</a:t>
            </a:r>
            <a:endParaRPr lang="en-US" sz="240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AE8CCF2D-7F95-0278-2351-BE8270ADEFE1}"/>
              </a:ext>
            </a:extLst>
          </p:cNvPr>
          <p:cNvSpPr/>
          <p:nvPr/>
        </p:nvSpPr>
        <p:spPr>
          <a:xfrm>
            <a:off x="1112771" y="4012770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APAC region 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leads with the highest net sales at</a:t>
            </a: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1923M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, highlighting the importance of this market for AtliQ.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9EBFEB-B214-1061-CDE3-C14840287855}"/>
              </a:ext>
            </a:extLst>
          </p:cNvPr>
          <p:cNvSpPr/>
          <p:nvPr/>
        </p:nvSpPr>
        <p:spPr>
          <a:xfrm>
            <a:off x="1255334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8C7DF0-08BD-28F2-3FBF-216928F25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386" y="1382167"/>
            <a:ext cx="6617067" cy="61616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FF191D-00FC-DE46-12EB-9EC9CDD7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13"/>
          <a:stretch/>
        </p:blipFill>
        <p:spPr>
          <a:xfrm>
            <a:off x="2097625" y="5148877"/>
            <a:ext cx="3667637" cy="263319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EF8C453E-FB21-F539-C87F-BBE57F9A9A75}"/>
              </a:ext>
            </a:extLst>
          </p:cNvPr>
          <p:cNvSpPr/>
          <p:nvPr/>
        </p:nvSpPr>
        <p:spPr>
          <a:xfrm>
            <a:off x="856417" y="4421743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90DEBD-17C4-FF42-A347-23632FE95F9D}"/>
              </a:ext>
            </a:extLst>
          </p:cNvPr>
          <p:cNvSpPr/>
          <p:nvPr/>
        </p:nvSpPr>
        <p:spPr>
          <a:xfrm>
            <a:off x="1255334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76294E-B529-772A-17B0-D5952985CF48}"/>
              </a:ext>
            </a:extLst>
          </p:cNvPr>
          <p:cNvSpPr/>
          <p:nvPr/>
        </p:nvSpPr>
        <p:spPr>
          <a:xfrm>
            <a:off x="1254572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2774" y="46194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Sales View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5949927"/>
            <a:ext cx="400585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Top Customer: Amazon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6582506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Amazon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holds the highest net sales at 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$496.88M, 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demonstrating the importance of this major retailer to AtliQ's sales strategy.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5949927"/>
            <a:ext cx="395061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Top Product: Notebook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6582506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Notebook products 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have generated the highest net sales at 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$1580.43M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, highlighting the strong demand for this product category.</a:t>
            </a:r>
            <a:endParaRPr lang="en-US" sz="1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2D8227-A806-6603-89DA-08BF23784A49}"/>
              </a:ext>
            </a:extLst>
          </p:cNvPr>
          <p:cNvSpPr/>
          <p:nvPr/>
        </p:nvSpPr>
        <p:spPr>
          <a:xfrm>
            <a:off x="1256096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7C928A-A04A-A197-8107-EAFB26FD2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43" y="1653091"/>
            <a:ext cx="5811061" cy="38772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400F97-07A6-CB2C-C1CC-BE2321E57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233" y="2279673"/>
            <a:ext cx="5563376" cy="27340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4805" y="20211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Marketing View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587310" y="3115851"/>
            <a:ext cx="741592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Marketing View analyzes the effectiveness of 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AtliQ's marketing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campaigns in driving sales and brand awareness. Key insights include the performance of different marketing </a:t>
            </a: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channels, customer </a:t>
            </a: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demographics, and overall campaign impact. This section also examines the relationship between marketing spending and sales revenue.</a:t>
            </a: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400FE-95B3-A682-B773-ED81E4554BAC}"/>
              </a:ext>
            </a:extLst>
          </p:cNvPr>
          <p:cNvSpPr/>
          <p:nvPr/>
        </p:nvSpPr>
        <p:spPr>
          <a:xfrm>
            <a:off x="12560968" y="7543800"/>
            <a:ext cx="2069432" cy="68580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36BADB-9434-F1ED-1140-EF433509B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565" y="715299"/>
            <a:ext cx="5864525" cy="7171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rippl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4E21765A-2B5F-4C0C-BF35-F0A958CE2292}">
  <we:reference id="wa200003233" version="2.0.0.3" store="en-US" storeType="OMEX"/>
  <we:alternateReferences>
    <we:reference id="WA200003233" version="2.0.0.3" store="" storeType="OMEX"/>
  </we:alternateReferences>
  <we:properties>
    <we:property name="embedUrl" value="&quot;/reportEmbed?reportId=bed755c0-0581-42a5-86a7-3fef7184a17c&amp;config=eyJjbHVzdGVyVXJsIjoiaHR0cHM6Ly9XQUJJLUlORElBLUNFTlRSQUwtQS1QUklNQVJZLXJlZGlyZWN0LmFuYWx5c2lzLndpbmRvd3MubmV0IiwiZW1iZWRGZWF0dXJlcyI6eyJ1c2FnZU1ldHJpY3NWTmV4dCI6dHJ1ZX19&amp;disableSensitivityBanner=true&quot;"/>
    <we:property name="bookmark" value="&quot;H4sIAAAAAAAAA71WTW/dRgz8K4ZOLWAU3O/d3No0OSWFEbe+FD6Qu5StRJYESc+1a/i/l5KMJm3iPkAGenl4S66G3OFoVg9Vaaahxftf8IarV9VPff/pBsdPJ6E6rbotpkxMnKwHBazQeLYRJdsPc9N3U/XqoZpxvOL5opkO2C5AEvz98rTCtj3Dq2VVYzvxaTXwOPUdts2fvG2W1Dwe+PG04ruh7UdcIM9nnHmBvZXtsl5a+EE5KYl5bm75nPO8hT/w0I/z0zoFa9FpFTEoCBBRGSPPTFt27fP4/qXq2tnrvpux6aSDJZZLTMBRuag0UFSZwtrh1HRX7dNZPj/76/2w8Dbz3Uz93UIVfZSaC9Ljo5w1ICZWRikXgglOg4r2KFpzI1R+jcU1hRJy8BojRVCazfHOnsFSoNl5U6hYTRiBUJW9WFgnl3TNygtj1jCk4PdiZfIyJw/BWetLAaayG4uIUgEi56hwoYhFx71YogQElQNZA0EnT9HQbr4saeu0NMUqQooFQt6vMMWqzlSDImdE3AkZjjP2LJoDti4GY8DGoh1EtrAfLUbldVAICTJqKDnn4yp7Fs0LUZhiiCINA0U8SuELTpqzSRQApb1sfDLEL+gtaa1qx7UzxTvjUaTn9qPlmIFyjJ6K4cIooMcVMl3j8A21GSqif9Fa4DpqYp3T6n11085Plkf3b+6GUYxc7H3D+rHcYpeFkNWtR542c36o3jNOh3G1nTf/SJz3hzHzB67XVDc38/3q2rXsuT75WWz+5Dv9fbV0dDb2cjt8lV9z1/0fr0eWlcwCHi8l8p9nzjiWbwzD2hCTwxC9pZy8z3B8GM+8rNFGh9mzK+CVSQEc/3/0/U3LF5S9bVo++W0oC0cv5Q0Pc3/OrZz34ovs0w3+LyIsBnmVSRkWIzRWW/Hm/QoHAJNYc7FyLwKKT3B4AVqGkrK8KABkkNnSfrQV8HOkumH54Fn+9Id5GjDzGXa8DnvYhtLwuk8GjV3ZPIRXPTxU7xrRyFb6AtvDUnUlt1rLXC4/fwGlfpzvlgkAAA==&quot;"/>
    <we:property name="datasetId" value="&quot;07ccd653-d0c7-4a9b-9072-cd3f4feff285&quot;"/>
    <we:property name="pageName" value="&quot;ReportSection9744a5218a710708a133&quot;"/>
    <we:property name="reportUrl" value="&quot;/groups/me/reports/bed755c0-0581-42a5-86a7-3fef7184a17c/ReportSection9744a5218a710708a133&quot;"/>
    <we:property name="reportName" value="&quot;BUSSINESS_INSIGHTS_360&quot;"/>
    <we:property name="reportState" value="&quot;CONNECTED&quot;"/>
    <we:property name="pageDisplayName" value="&quot;HOME PAGE&quot;"/>
    <we:property name="backgroundColor" value="&quot;#F2FCFC&quot;"/>
    <we:property name="initialStateBookmark" value="&quot;H4sIAAAAAAAAA71WTW/cRgz9K4ZOLWAUnO+Z3NzUvaRODLv1pTAKcoay1cgrQdK6dg3/91LaRZM2cReQgV4WO+TokfP49EZPVWnGvsXH93jH1Zvq+677eIfDx6NQHVebfezDh3dnJxfvfnt/cnYq4a6fmm4zVm+eqgmHG56umnGL7YwgwV+vjyts23O8mVc1tiMfVz0PY7fBtvmTd5slNQ1bfj6u+KFvuwFnyMsJJ55h72W7rKW2+k45KYl5au75kvO0C19w3w3Tfp2Ctei0ihgUBIiojJFnxl126fPw/rnq0tnbbjNhs5EO5lguMQFH5aLSQFFlCkuHY7O5afdn+fTsz4/9TNjEDxN1DzNV9LvUnJGen+WsATGxMkq5EExwGlS0B9GaO6HySyyuKZSQg9cYKYLSbA539gKWAs3Om0LFasIIhKqsxcI6uaRrVl4Ys4YhBb8WK5OXOXkIzlpfCjCV1VhElAoQOUeFC0UsOq7FEiUgqBzIGgg6eYqGVvNlSVunpSlWEVIsEPJ6hSlWdaYaFDkj4k7IcJixF9EcsHUxGAM2Fu0gsoX1aDEqr4NCSJBRQ8k5H1bZi2heiMIUQxRpGCigQOErTpqzSRQApb1sfDLEr+gtaa1qx7UzxTvjUaTn1qPlmIFyjJ6K4cIooIcVMt5i/xW1GSqif9Fa4DpqYp3T4n110057y6PH04d+ECMXe99hnZR73GQhZHHrgcedOT9VZ4zjdlhs5/QfictuO2S+4HpJbaZmelxcu5Y9t0c/iM0ffaO/reaOzodObocv8kvutvvj7cCyklnA87VE/vPMGYfylWFYG2JyGKK3lJP3GQ4P44WXNdroMHt2BbwyKYDj/4++v2n5jLIfm5aPfunLzNFrecPt1F1yK+e9+iy7v8H/RYTFIK8yKcNihMZqK968XuEAYBJrLlbuRUDxCQ6vQMtQUpYXBYAMMltaj7YAfopUdywfPPOfbjuNPWY+xw0vw+53Q2l42SeDxk3ZeQgveniqfmpEI7vSV9hu56oLudVSRLppqOUDD8wfTdXS1vX88xfcHONtvwkAAA==&quot;"/>
    <we:property name="isFooterCollapsed" value="true"/>
    <we:property name="isFiltersActionButtonVisible" value="true"/>
    <we:property name="isVisualContainerHeaderHidden" value="false"/>
    <we:property name="reportEmbeddedTime" value="&quot;2024-09-07T11:21:05.895Z&quot;"/>
    <we:property name="creatorTenantId" value="&quot;c6e549b3-5f45-4032-aae9-d4244dc5b2c4&quot;"/>
    <we:property name="creatorUserId" value="&quot;100320036CEC4756&quot;"/>
    <we:property name="creatorSessionId" value="&quot;a25f2218-2e47-4494-975e-0c1b343fb0a9&quot;"/>
    <we:property name="artifactViewState" value="&quot;liv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733</Words>
  <Application>Microsoft Office PowerPoint</Application>
  <PresentationFormat>Custom</PresentationFormat>
  <Paragraphs>107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Overpass</vt:lpstr>
      <vt:lpstr>Arial</vt:lpstr>
      <vt:lpstr>PT Sans</vt:lpstr>
      <vt:lpstr>Century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VADLAMUDI ARUN KUMAR</cp:lastModifiedBy>
  <cp:revision>37</cp:revision>
  <cp:lastPrinted>2024-09-09T12:24:41Z</cp:lastPrinted>
  <dcterms:created xsi:type="dcterms:W3CDTF">2024-09-07T06:02:02Z</dcterms:created>
  <dcterms:modified xsi:type="dcterms:W3CDTF">2024-09-09T13:02:21Z</dcterms:modified>
</cp:coreProperties>
</file>